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0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9D-F345-8AB9-DA7B8284EB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6-A44D-BD07-0D4832BC52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3-3742-9D0B-2A1DFF256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B-D840-8307-6748A5D49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view3D>
      <c:rotX val="0"/>
      <c:hPercent val="100"/>
      <c:rotY val="0"/>
      <c:depthPercent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3-D Column 1</c:v>
                </c:pt>
              </c:strCache>
            </c:strRef>
          </c:tx>
          <c:spPr>
            <a:solidFill>
              <a:srgbClr val="4F81BD"/>
            </a:solidFill>
            <a:ln w="12700" cap="flat">
              <a:noFill/>
              <a:prstDash val="solid"/>
              <a:round/>
            </a:ln>
            <a:effectLst/>
            <a:sp3d prstMaterial="matte"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194" b="1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C-1E40-99A6-C7119A1F0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94734552"/>
        <c:axId val="2094734553"/>
        <c:axId val="2094734554"/>
      </c:bar3D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1197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one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sz="798" b="1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2094734552"/>
        <c:crosses val="autoZero"/>
        <c:crossBetween val="between"/>
        <c:majorUnit val="0.1"/>
        <c:minorUnit val="0.05"/>
      </c:valAx>
      <c:serAx>
        <c:axId val="2094734554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3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32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33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45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56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7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58413" cy="350662"/>
          </a:xfrm>
          <a:prstGeom prst="rect">
            <a:avLst/>
          </a:prstGeom>
        </p:spPr>
        <p:txBody>
          <a:bodyPr anchor="t"/>
          <a:lstStyle>
            <a:lvl1pPr algn="l">
              <a:defRPr sz="1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1143000" y="1699022"/>
            <a:ext cx="6858000" cy="1790701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ctr">
              <a:lnSpc>
                <a:spcPct val="90000"/>
              </a:lnSpc>
              <a:defRPr sz="6000" b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558778"/>
            <a:ext cx="6858000" cy="1241822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0" indent="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SzTx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0" y="857250"/>
            <a:ext cx="7886700" cy="649701"/>
          </a:xfrm>
          <a:prstGeom prst="rect">
            <a:avLst/>
          </a:prstGeom>
        </p:spPr>
        <p:txBody>
          <a:bodyPr lIns="34289" tIns="34289" rIns="34289" bIns="34289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3263505"/>
          </a:xfrm>
          <a:prstGeom prst="rect">
            <a:avLst/>
          </a:prstGeom>
          <a:noFill/>
        </p:spPr>
        <p:txBody>
          <a:bodyPr lIns="34289" tIns="34289" rIns="34289" bIns="34289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Font typeface="Arial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79586" y="5638244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>
              <a:defRPr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57200" y="8003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97280">
              <a:defRPr sz="52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8229600" cy="377163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407193" indent="-407193" defTabSz="1097280">
              <a:spcBef>
                <a:spcPts val="900"/>
              </a:spcBef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marL="845003" indent="-387803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marL="1276350" indent="-361950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marL="18059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marL="2263139" indent="-434339" defTabSz="1097280">
              <a:spcBef>
                <a:spcPts val="900"/>
              </a:spcBef>
              <a:buFont typeface="Arial"/>
              <a:defRPr sz="3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2429" y="5866924"/>
            <a:ext cx="284372" cy="307341"/>
          </a:xfrm>
          <a:prstGeom prst="rect">
            <a:avLst/>
          </a:prstGeom>
        </p:spPr>
        <p:txBody>
          <a:bodyPr/>
          <a:lstStyle>
            <a:lvl1pPr defTabSz="1097280">
              <a:defRPr sz="14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st_&amp;_nu_logos" descr="invest_&amp;_nu_logo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3662" y="6140450"/>
            <a:ext cx="5922963" cy="7175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sp>
        <p:nvSpPr>
          <p:cNvPr id="4" name="Author:  Bill Buchanan"/>
          <p:cNvSpPr txBox="1"/>
          <p:nvPr/>
        </p:nvSpPr>
        <p:spPr>
          <a:xfrm rot="16200000">
            <a:off x="8332613" y="6056166"/>
            <a:ext cx="1360809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 b="0">
                <a:solidFill>
                  <a:srgbClr val="B2B2B2"/>
                </a:solidFill>
              </a:defRPr>
            </a:lvl1pPr>
          </a:lstStyle>
          <a:p>
            <a:r>
              <a:t>Author:  Bill Buchanan</a:t>
            </a:r>
          </a:p>
        </p:txBody>
      </p:sp>
      <p:pic>
        <p:nvPicPr>
          <p:cNvPr id="5" name="image.pdf" descr="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313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at is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</a:t>
            </a:r>
          </a:p>
        </p:txBody>
      </p:sp>
      <p:graphicFrame>
        <p:nvGraphicFramePr>
          <p:cNvPr id="145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12" y="549275"/>
            <a:ext cx="4186238" cy="719138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arting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starting</a:t>
            </a:r>
          </a:p>
          <a:p>
            <a:pPr marL="514350" indent="-514350">
              <a:buAutoNum type="arabicPeriod"/>
            </a:pPr>
            <a:r>
              <a:t>foxtrot</a:t>
            </a:r>
          </a:p>
          <a:p>
            <a:pPr marL="514350" indent="-514350">
              <a:buAutoNum type="arabicPeriod"/>
            </a:pPr>
            <a:r>
              <a:t>inverts</a:t>
            </a:r>
          </a:p>
          <a:p>
            <a:pPr marL="514350" indent="-514350">
              <a:buAutoNum type="arabicPeriod"/>
            </a:pPr>
            <a:r>
              <a:t>inkwell</a:t>
            </a:r>
          </a:p>
        </p:txBody>
      </p:sp>
      <p:pic>
        <p:nvPicPr>
          <p:cNvPr id="148" name="Pigpen" descr="Pigp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076700"/>
            <a:ext cx="2898775" cy="237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What is DADGDDDXVGDVAX"/>
          <p:cNvSpPr txBox="1"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is DADGDDDXVGDVAX</a:t>
            </a:r>
          </a:p>
        </p:txBody>
      </p:sp>
      <p:graphicFrame>
        <p:nvGraphicFramePr>
          <p:cNvPr id="151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lighter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lighter</a:t>
            </a:r>
          </a:p>
          <a:p>
            <a:pPr marL="514350" indent="-514350">
              <a:buAutoNum type="arabicPeriod"/>
            </a:pPr>
            <a:r>
              <a:t>listens</a:t>
            </a:r>
          </a:p>
          <a:p>
            <a:pPr marL="514350" indent="-514350">
              <a:buAutoNum type="arabicPeriod"/>
            </a:pPr>
            <a:r>
              <a:t>lothian</a:t>
            </a:r>
          </a:p>
          <a:p>
            <a:pPr marL="514350" indent="-514350">
              <a:buAutoNum type="arabicPeriod"/>
            </a:pPr>
            <a:r>
              <a:t>likelier</a:t>
            </a:r>
          </a:p>
        </p:txBody>
      </p:sp>
      <p:pic>
        <p:nvPicPr>
          <p:cNvPr id="153" name="Pigpen" descr="Pigp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4292600"/>
            <a:ext cx="4535488" cy="112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th Playfair, what will “HE” be coded as: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Playfair, what will “HE” be coded as:</a:t>
            </a:r>
          </a:p>
        </p:txBody>
      </p:sp>
      <p:graphicFrame>
        <p:nvGraphicFramePr>
          <p:cNvPr id="156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7" name="IK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IK</a:t>
            </a:r>
          </a:p>
          <a:p>
            <a:pPr marL="514350" indent="-514350">
              <a:buAutoNum type="arabicPeriod"/>
            </a:pPr>
            <a:r>
              <a:t>KI</a:t>
            </a:r>
          </a:p>
          <a:p>
            <a:pPr marL="514350" indent="-514350">
              <a:buAutoNum type="arabicPeriod"/>
            </a:pPr>
            <a:r>
              <a:t>DN</a:t>
            </a:r>
          </a:p>
          <a:p>
            <a:pPr marL="514350" indent="-514350">
              <a:buAutoNum type="arabicPeriod"/>
            </a:pPr>
            <a:r>
              <a:t>ND</a:t>
            </a:r>
          </a:p>
          <a:p>
            <a:pPr marL="514350" indent="-514350">
              <a:buAutoNum type="arabicPeriod"/>
            </a:pPr>
            <a:r>
              <a:t>PL</a:t>
            </a:r>
          </a:p>
        </p:txBody>
      </p:sp>
      <p:pic>
        <p:nvPicPr>
          <p:cNvPr id="1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62" y="4151312"/>
            <a:ext cx="2152651" cy="2573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38" y="0"/>
            <a:ext cx="9177338" cy="684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th Caesar Code, how many codes are uniquely possible?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With Caesar Code, how many codes are uniquely possible?</a:t>
            </a:r>
          </a:p>
        </p:txBody>
      </p:sp>
      <p:graphicFrame>
        <p:nvGraphicFramePr>
          <p:cNvPr id="169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0" name="24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24</a:t>
            </a:r>
          </a:p>
          <a:p>
            <a:pPr marL="514350" indent="-514350">
              <a:buAutoNum type="arabicPeriod"/>
            </a:pPr>
            <a:r>
              <a:t>25</a:t>
            </a:r>
          </a:p>
          <a:p>
            <a:pPr marL="514350" indent="-514350">
              <a:buAutoNum type="arabicPeriod"/>
            </a:pPr>
            <a:r>
              <a:t>26</a:t>
            </a:r>
          </a:p>
          <a:p>
            <a:pPr marL="514350" indent="-514350">
              <a:buAutoNum type="arabicPeriod"/>
            </a:pPr>
            <a:r>
              <a:t>256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was the plain text for the message"/>
          <p:cNvSpPr txBox="1">
            <a:spLocks noGrp="1"/>
          </p:cNvSpPr>
          <p:nvPr>
            <p:ph type="title" idx="4294967295"/>
          </p:nvPr>
        </p:nvSpPr>
        <p:spPr>
          <a:xfrm>
            <a:off x="457200" y="485774"/>
            <a:ext cx="8229600" cy="11430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What was the plain text for the message</a:t>
            </a:r>
          </a:p>
        </p:txBody>
      </p:sp>
      <p:graphicFrame>
        <p:nvGraphicFramePr>
          <p:cNvPr id="173" name="3D Column Chart"/>
          <p:cNvGraphicFramePr/>
          <p:nvPr/>
        </p:nvGraphicFramePr>
        <p:xfrm>
          <a:off x="4534394" y="2158596"/>
          <a:ext cx="4326723" cy="4329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" name="apple…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t>apple</a:t>
            </a:r>
          </a:p>
          <a:p>
            <a:pPr marL="514350" indent="-514350">
              <a:buAutoNum type="arabicPeriod"/>
            </a:pPr>
            <a:r>
              <a:t>hello</a:t>
            </a:r>
          </a:p>
          <a:p>
            <a:pPr marL="514350" indent="-514350">
              <a:buAutoNum type="arabicPeriod"/>
            </a:pPr>
            <a:r>
              <a:t>ankle</a:t>
            </a:r>
          </a:p>
          <a:p>
            <a:pPr marL="514350" indent="-514350">
              <a:buAutoNum type="arabicPeriod"/>
            </a:pPr>
            <a:r>
              <a:t>solid</a:t>
            </a:r>
          </a:p>
        </p:txBody>
      </p:sp>
      <p:pic>
        <p:nvPicPr>
          <p:cNvPr id="17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2" y="5084762"/>
            <a:ext cx="2857501" cy="1276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1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9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0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0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>
            <a:spLocks noGrp="1"/>
          </p:cNvSpPr>
          <p:nvPr>
            <p:ph type="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14" name="Body"/>
          <p:cNvSpPr txBox="1">
            <a:spLocks noGrp="1"/>
          </p:cNvSpPr>
          <p:nvPr>
            <p:ph type="body" sz="quarter" idx="4294967295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124950" cy="6869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ncryption"/>
          <p:cNvSpPr txBox="1">
            <a:spLocks noGrp="1"/>
          </p:cNvSpPr>
          <p:nvPr>
            <p:ph type="title"/>
          </p:nvPr>
        </p:nvSpPr>
        <p:spPr>
          <a:xfrm>
            <a:off x="0" y="-31329"/>
            <a:ext cx="7886700" cy="649702"/>
          </a:xfrm>
          <a:prstGeom prst="rect">
            <a:avLst/>
          </a:prstGeom>
        </p:spPr>
        <p:txBody>
          <a:bodyPr/>
          <a:lstStyle/>
          <a:p>
            <a:r>
              <a:t>Encryption</a:t>
            </a:r>
          </a:p>
        </p:txBody>
      </p:sp>
      <p:pic>
        <p:nvPicPr>
          <p:cNvPr id="9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" y="3901033"/>
            <a:ext cx="2887280" cy="2014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1.pdf" descr="im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82" y="1756915"/>
            <a:ext cx="1099507" cy="1560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df" descr="im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52" y="1607036"/>
            <a:ext cx="1326500" cy="1860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528" y="3884678"/>
            <a:ext cx="1099507" cy="1509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876" y="906337"/>
            <a:ext cx="1150948" cy="1616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031" y="1095342"/>
            <a:ext cx="1150947" cy="1238639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4797" y="4601064"/>
            <a:ext cx="1215534" cy="1307273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107" y="2187431"/>
            <a:ext cx="1326500" cy="1423167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1922" y="2475127"/>
            <a:ext cx="1326500" cy="1431361"/>
          </a:xfrm>
          <a:prstGeom prst="rect">
            <a:avLst/>
          </a:prstGeom>
          <a:ln w="12700">
            <a:miter lim="400000"/>
          </a:ln>
          <a:effectLst>
            <a:outerShdw blurRad="190500" dist="88900" dir="16200000" rotWithShape="0">
              <a:srgbClr val="000000">
                <a:alpha val="70000"/>
              </a:srgbClr>
            </a:outerShdw>
          </a:effectLst>
        </p:spPr>
      </p:pic>
      <p:sp>
        <p:nvSpPr>
          <p:cNvPr id="106" name="Encryption works great, until it doesn't.…"/>
          <p:cNvSpPr txBox="1"/>
          <p:nvPr/>
        </p:nvSpPr>
        <p:spPr>
          <a:xfrm>
            <a:off x="5082093" y="4140344"/>
            <a:ext cx="3990953" cy="2303781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until it doesn't.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no one makes a mistake.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unless something goes wrong. </a:t>
            </a:r>
          </a:p>
          <a:p>
            <a:pPr marL="180473" indent="-180473">
              <a:buSzPct val="100000"/>
              <a:buChar char="•"/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works great, as long as everything works right. </a:t>
            </a:r>
          </a:p>
        </p:txBody>
      </p:sp>
    </p:spTree>
    <p:extLst>
      <p:ext uri="{BB962C8B-B14F-4D97-AF65-F5344CB8AC3E}">
        <p14:creationId xmlns:p14="http://schemas.microsoft.com/office/powerpoint/2010/main" val="129339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21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0"/>
            <a:ext cx="9137650" cy="688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2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2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38" y="0"/>
            <a:ext cx="916463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6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4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1950" cy="6886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5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3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6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67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1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5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7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2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6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0"/>
            <a:ext cx="91535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0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4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3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4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98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29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xfrm>
            <a:off x="481012" y="68957"/>
            <a:ext cx="7619406" cy="6492330"/>
          </a:xfrm>
          <a:prstGeom prst="rect">
            <a:avLst/>
          </a:prstGeom>
        </p:spPr>
        <p:txBody>
          <a:bodyPr/>
          <a:lstStyle/>
          <a:p>
            <a:pPr algn="l">
              <a:defRPr sz="4600" b="1">
                <a:solidFill>
                  <a:srgbClr val="C00000"/>
                </a:solidFill>
              </a:defRPr>
            </a:pPr>
            <a:r>
              <a:rPr dirty="0"/>
              <a:t>Cryptography Fundamentals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endParaRPr dirty="0"/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Traditional ciphers.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Frequency Analysis.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Operators and GCD.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Encoding.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Big Integers.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Random Numbers.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r>
              <a:rPr sz="2000" b="0" dirty="0"/>
              <a:t>Key-based Encryption.</a:t>
            </a:r>
          </a:p>
          <a:p>
            <a:pPr algn="l">
              <a:defRPr sz="4600" b="1">
                <a:solidFill>
                  <a:srgbClr val="C00000"/>
                </a:solidFill>
              </a:defRPr>
            </a:pPr>
            <a:br>
              <a:rPr sz="2000" b="0" dirty="0"/>
            </a:br>
            <a:br>
              <a:rPr sz="2000" b="0" dirty="0"/>
            </a:br>
            <a:r>
              <a:rPr sz="3200" dirty="0">
                <a:solidFill>
                  <a:srgbClr val="000000"/>
                </a:solidFill>
              </a:rPr>
              <a:t>Prof Bill Buchanan</a:t>
            </a:r>
            <a:br>
              <a:rPr sz="3200" dirty="0">
                <a:solidFill>
                  <a:srgbClr val="000000"/>
                </a:solidFill>
              </a:rPr>
            </a:br>
            <a:r>
              <a:rPr sz="2000" b="0" dirty="0"/>
              <a:t>http://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cipher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4C686-A174-4B4D-28AE-1A720B95B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26" y="1840375"/>
            <a:ext cx="4550562" cy="414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32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17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1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4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1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3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5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0"/>
            <a:ext cx="91154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"/>
          <p:cNvSpPr txBox="1">
            <a:spLocks noGrp="1"/>
          </p:cNvSpPr>
          <p:nvPr>
            <p:ph type="title" idx="4294967295"/>
          </p:nvPr>
        </p:nvSpPr>
        <p:spPr>
          <a:xfrm>
            <a:off x="914400" y="-3889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9" name="Body"/>
          <p:cNvSpPr txBox="1">
            <a:spLocks noGrp="1"/>
          </p:cNvSpPr>
          <p:nvPr>
            <p:ph type="body" sz="half" idx="4294967295"/>
          </p:nvPr>
        </p:nvSpPr>
        <p:spPr>
          <a:xfrm>
            <a:off x="1069975" y="1709737"/>
            <a:ext cx="7391400" cy="33528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8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nu_template_b&amp;w">
  <a:themeElements>
    <a:clrScheme name="1_nu_template_b&amp;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nu_template_b&amp;w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1_nu_template_b&amp;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175</Words>
  <Application>Microsoft Macintosh PowerPoint</Application>
  <PresentationFormat>On-screen Show (4:3)</PresentationFormat>
  <Paragraphs>53</Paragraphs>
  <Slides>51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1_nu_template_b&amp;w</vt:lpstr>
      <vt:lpstr>Cryptography Fundamentals  Traditional ciphers. Frequency Analysis. Operators and GCD. Encoding. Big Integers. Random Numbers. Key-based Encryption.   Prof Bill Buchanan http://asecuritysite.com/cipher </vt:lpstr>
      <vt:lpstr>Encryption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What is DADGDDDXVGDVAX</vt:lpstr>
      <vt:lpstr>With Playfair, what will “HE” be coded as:</vt:lpstr>
      <vt:lpstr>PowerPoint Presentation</vt:lpstr>
      <vt:lpstr>PowerPoint Presentation</vt:lpstr>
      <vt:lpstr>With Caesar Code, how many codes are uniquely possible?</vt:lpstr>
      <vt:lpstr>What was the plain text for the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Cryptography Fundamentals  Traditional ciphers. Frequency Analysis. Operators and GCD. Encoding. Big Integers. Random Numbers. Key-based Encryption.   Prof Bill Buchanan http://asecuritysite.com/cipher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Fundamentals  Traditional ciphers. Frequency Analysis. Operators and GCD. Encoding. Big Integers. Random Numbers. Key-based Encryption.   Prof Bill Buchanan http://asecuritysite.com/encryption </dc:title>
  <cp:lastModifiedBy>Buchanan, Bill</cp:lastModifiedBy>
  <cp:revision>5</cp:revision>
  <dcterms:modified xsi:type="dcterms:W3CDTF">2023-09-27T07:11:39Z</dcterms:modified>
</cp:coreProperties>
</file>